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4"/>
  </p:sldMasterIdLst>
  <p:notesMasterIdLst>
    <p:notesMasterId r:id="rId21"/>
  </p:notesMasterIdLst>
  <p:handoutMasterIdLst>
    <p:handoutMasterId r:id="rId22"/>
  </p:handoutMasterIdLst>
  <p:sldIdLst>
    <p:sldId id="256" r:id="rId5"/>
    <p:sldId id="261" r:id="rId6"/>
    <p:sldId id="257" r:id="rId7"/>
    <p:sldId id="258" r:id="rId8"/>
    <p:sldId id="266" r:id="rId9"/>
    <p:sldId id="267" r:id="rId10"/>
    <p:sldId id="259" r:id="rId11"/>
    <p:sldId id="262" r:id="rId12"/>
    <p:sldId id="263" r:id="rId13"/>
    <p:sldId id="264" r:id="rId14"/>
    <p:sldId id="268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defaultTextStyle>
    <a:defPPr>
      <a:defRPr lang="en-US"/>
    </a:defPPr>
    <a:lvl1pPr marL="0" algn="l" defTabSz="4570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87" algn="l" defTabSz="4570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74" algn="l" defTabSz="4570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63" algn="l" defTabSz="4570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50" algn="l" defTabSz="4570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37" algn="l" defTabSz="4570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25" algn="l" defTabSz="4570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11" algn="l" defTabSz="4570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699" algn="l" defTabSz="4570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348">
          <p15:clr>
            <a:srgbClr val="A4A3A4"/>
          </p15:clr>
        </p15:guide>
        <p15:guide id="3" orient="horz" pos="620">
          <p15:clr>
            <a:srgbClr val="A4A3A4"/>
          </p15:clr>
        </p15:guide>
        <p15:guide id="4" pos="5184">
          <p15:clr>
            <a:srgbClr val="A4A3A4"/>
          </p15:clr>
        </p15:guide>
        <p15:guide id="5" pos="280">
          <p15:clr>
            <a:srgbClr val="A4A3A4"/>
          </p15:clr>
        </p15:guide>
        <p15:guide id="6" pos="5480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1E1E"/>
    <a:srgbClr val="CFCEC6"/>
    <a:srgbClr val="CD0920"/>
    <a:srgbClr val="9B0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81" autoAdjust="0"/>
    <p:restoredTop sz="82651" autoAdjust="0"/>
  </p:normalViewPr>
  <p:slideViewPr>
    <p:cSldViewPr snapToGrid="0" snapToObjects="1" showGuides="1">
      <p:cViewPr varScale="1">
        <p:scale>
          <a:sx n="93" d="100"/>
          <a:sy n="93" d="100"/>
        </p:scale>
        <p:origin x="648" y="78"/>
      </p:cViewPr>
      <p:guideLst>
        <p:guide orient="horz" pos="1620"/>
        <p:guide orient="horz" pos="348"/>
        <p:guide orient="horz" pos="620"/>
        <p:guide pos="5184"/>
        <p:guide pos="280"/>
        <p:guide pos="54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47" d="100"/>
          <a:sy n="147" d="100"/>
        </p:scale>
        <p:origin x="-448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44500" y="4572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sz="800">
              <a:solidFill>
                <a:srgbClr val="CFCEC6"/>
              </a:solidFill>
              <a:latin typeface="Calibri"/>
              <a:cs typeface="Calibri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416300" y="4572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694C8-22FE-4743-B3C3-E07D46E61F54}" type="datetimeFigureOut">
              <a:rPr lang="en-US" sz="800">
                <a:solidFill>
                  <a:srgbClr val="CFCEC6"/>
                </a:solidFill>
                <a:latin typeface="Calibri"/>
                <a:cs typeface="Calibri"/>
              </a:rPr>
              <a:pPr/>
              <a:t>5/15/2017</a:t>
            </a:fld>
            <a:endParaRPr lang="nl-NL" sz="800">
              <a:solidFill>
                <a:srgbClr val="CFCEC6"/>
              </a:solidFill>
              <a:latin typeface="Calibri"/>
              <a:cs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44500" y="82280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sz="800">
              <a:solidFill>
                <a:srgbClr val="CFCEC6"/>
              </a:solidFill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416300" y="82280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FA006-A693-FA4C-8874-1CD707CC3C7C}" type="slidenum">
              <a:rPr sz="800">
                <a:solidFill>
                  <a:srgbClr val="CFCEC6"/>
                </a:solidFill>
                <a:latin typeface="Calibri"/>
                <a:cs typeface="Calibri"/>
              </a:rPr>
              <a:pPr/>
              <a:t>‹nr.›</a:t>
            </a:fld>
            <a:endParaRPr lang="nl-NL" sz="800">
              <a:solidFill>
                <a:srgbClr val="CFCEC6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8577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72746"/>
            <a:ext cx="5918200" cy="3328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44500" y="4920419"/>
            <a:ext cx="5918200" cy="3181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nl-NL" dirty="0"/>
          </a:p>
        </p:txBody>
      </p:sp>
      <p:sp>
        <p:nvSpPr>
          <p:cNvPr id="8" name="Header Placeholder 1"/>
          <p:cNvSpPr>
            <a:spLocks noGrp="1"/>
          </p:cNvSpPr>
          <p:nvPr>
            <p:ph type="hdr" sz="quarter"/>
          </p:nvPr>
        </p:nvSpPr>
        <p:spPr>
          <a:xfrm>
            <a:off x="444500" y="4572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sz="800">
              <a:solidFill>
                <a:srgbClr val="CFCEC6"/>
              </a:solidFill>
              <a:latin typeface="Calibri"/>
              <a:cs typeface="Calibri"/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"/>
          </p:nvPr>
        </p:nvSpPr>
        <p:spPr>
          <a:xfrm>
            <a:off x="3429000" y="457200"/>
            <a:ext cx="292454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694C8-22FE-4743-B3C3-E07D46E61F54}" type="datetimeFigureOut">
              <a:rPr lang="en-US" sz="800">
                <a:solidFill>
                  <a:srgbClr val="CFCEC6"/>
                </a:solidFill>
                <a:latin typeface="Calibri"/>
                <a:cs typeface="Calibri"/>
              </a:rPr>
              <a:pPr/>
              <a:t>5/15/2017</a:t>
            </a:fld>
            <a:endParaRPr lang="nl-NL" sz="800">
              <a:solidFill>
                <a:srgbClr val="CFCEC6"/>
              </a:solidFill>
              <a:latin typeface="Calibri"/>
              <a:cs typeface="Calibri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444500" y="82280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sz="800">
              <a:solidFill>
                <a:srgbClr val="CFCEC6"/>
              </a:solidFill>
              <a:latin typeface="Calibri"/>
              <a:cs typeface="Calibri"/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429000" y="8228013"/>
            <a:ext cx="292454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FA006-A693-FA4C-8874-1CD707CC3C7C}" type="slidenum">
              <a:rPr sz="800">
                <a:solidFill>
                  <a:srgbClr val="CFCEC6"/>
                </a:solidFill>
                <a:latin typeface="Calibri"/>
                <a:cs typeface="Calibri"/>
              </a:rPr>
              <a:pPr/>
              <a:t>‹nr.›</a:t>
            </a:fld>
            <a:endParaRPr lang="nl-NL" sz="800">
              <a:solidFill>
                <a:srgbClr val="CFCEC6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73904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0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87" algn="l" defTabSz="4570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74" algn="l" defTabSz="4570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63" algn="l" defTabSz="4570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50" algn="l" defTabSz="4570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37" algn="l" defTabSz="4570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25" algn="l" defTabSz="4570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11" algn="l" defTabSz="4570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699" algn="l" defTabSz="4570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444500" y="1273175"/>
            <a:ext cx="5918200" cy="3328988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FA006-A693-FA4C-8874-1CD707CC3C7C}" type="slidenum">
              <a:rPr lang="nl-BE" sz="800" smtClean="0">
                <a:solidFill>
                  <a:srgbClr val="CFCEC6"/>
                </a:solidFill>
                <a:latin typeface="Calibri"/>
                <a:cs typeface="Calibri"/>
              </a:rPr>
              <a:pPr/>
              <a:t>1</a:t>
            </a:fld>
            <a:endParaRPr lang="nl-BE" sz="800">
              <a:solidFill>
                <a:srgbClr val="CFCEC6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5096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444500" y="1273175"/>
            <a:ext cx="5918200" cy="3328988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FA006-A693-FA4C-8874-1CD707CC3C7C}" type="slidenum">
              <a:rPr lang="nl-BE" sz="800" smtClean="0">
                <a:solidFill>
                  <a:srgbClr val="CFCEC6"/>
                </a:solidFill>
                <a:latin typeface="Calibri"/>
                <a:cs typeface="Calibri"/>
              </a:rPr>
              <a:pPr/>
              <a:t>2</a:t>
            </a:fld>
            <a:endParaRPr lang="nl-BE" sz="800">
              <a:solidFill>
                <a:srgbClr val="CFCEC6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5047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gradFill flip="none" rotWithShape="1">
          <a:gsLst>
            <a:gs pos="0">
              <a:schemeClr val="tx2"/>
            </a:gs>
            <a:gs pos="100000">
              <a:schemeClr val="bg2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"/>
            <a:ext cx="9144000" cy="3419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447801"/>
            <a:ext cx="7772400" cy="1123950"/>
          </a:xfrm>
        </p:spPr>
        <p:txBody>
          <a:bodyPr lIns="0" tIns="0" rIns="0" bIns="0" anchor="b" anchorCtr="0">
            <a:noAutofit/>
          </a:bodyPr>
          <a:lstStyle>
            <a:lvl1pPr algn="r">
              <a:lnSpc>
                <a:spcPct val="70000"/>
              </a:lnSpc>
              <a:defRPr sz="4000" b="1">
                <a:solidFill>
                  <a:srgbClr val="8F1E1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71750"/>
            <a:ext cx="7772400" cy="457200"/>
          </a:xfrm>
        </p:spPr>
        <p:txBody>
          <a:bodyPr lIns="0" tIns="0" rIns="0" bIns="0" anchor="b" anchorCtr="0">
            <a:normAutofit/>
          </a:bodyPr>
          <a:lstStyle>
            <a:lvl1pPr marL="0" indent="0" algn="r">
              <a:lnSpc>
                <a:spcPct val="70000"/>
              </a:lnSpc>
              <a:spcBef>
                <a:spcPts val="0"/>
              </a:spcBef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457201" y="4333849"/>
            <a:ext cx="1909523" cy="165110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DC2C20F9-C4E8-2D48-BD5A-D89C3C6E2DF6}" type="datetime4">
              <a:rPr lang="en-US" smtClean="0"/>
              <a:pPr/>
              <a:t>May 15, 2017</a:t>
            </a:fld>
            <a:endParaRPr lang="nl-NL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2"/>
          </p:nvPr>
        </p:nvSpPr>
        <p:spPr>
          <a:xfrm>
            <a:off x="457200" y="4505307"/>
            <a:ext cx="4114800" cy="165110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r>
              <a:rPr lang="en-US"/>
              <a:t>© Unizo</a:t>
            </a:r>
            <a:endParaRPr lang="nl-NL"/>
          </a:p>
        </p:txBody>
      </p:sp>
      <p:pic>
        <p:nvPicPr>
          <p:cNvPr id="8" name="Picture 7" descr="unizo_ppt_title_mask.png"/>
          <p:cNvPicPr>
            <a:picLocks noChangeAspect="1"/>
          </p:cNvPicPr>
          <p:nvPr userDrawn="1"/>
        </p:nvPicPr>
        <p:blipFill rotWithShape="1">
          <a:blip r:embed="rId2"/>
          <a:srcRect l="-30000" t="71358" r="-3333"/>
          <a:stretch/>
        </p:blipFill>
        <p:spPr>
          <a:xfrm>
            <a:off x="0" y="3670069"/>
            <a:ext cx="9144000" cy="147343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gradFill flip="none" rotWithShape="1">
          <a:gsLst>
            <a:gs pos="0">
              <a:srgbClr val="CFCEC6"/>
            </a:gs>
            <a:gs pos="100000">
              <a:schemeClr val="bg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4650"/>
            <a:ext cx="8229600" cy="1162050"/>
          </a:xfrm>
        </p:spPr>
        <p:txBody>
          <a:bodyPr anchor="t"/>
          <a:lstStyle>
            <a:lvl1pPr algn="l">
              <a:defRPr sz="4000" b="1" cap="all">
                <a:solidFill>
                  <a:srgbClr val="8F1E1E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71677"/>
            <a:ext cx="8229600" cy="6000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6A84-65FF-AF47-BDD8-FFEB4E5766F4}" type="datetime4">
              <a:rPr lang="en-US"/>
              <a:pPr/>
              <a:t>May 15, 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Unizo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9B89-E48D-CC4E-B4DA-B081B8B91C57}" type="slidenum">
              <a:rPr lang="en-US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rot="10800000">
            <a:off x="444500" y="2751533"/>
            <a:ext cx="8255000" cy="1191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gradFill flip="none" rotWithShape="1">
          <a:gsLst>
            <a:gs pos="0">
              <a:schemeClr val="tx2"/>
            </a:gs>
            <a:gs pos="100000">
              <a:schemeClr val="bg2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4650"/>
            <a:ext cx="8229600" cy="1162050"/>
          </a:xfrm>
        </p:spPr>
        <p:txBody>
          <a:bodyPr anchor="t"/>
          <a:lstStyle>
            <a:lvl1pPr algn="l">
              <a:lnSpc>
                <a:spcPct val="70000"/>
              </a:lnSpc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71677"/>
            <a:ext cx="8229600" cy="600075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FCEC6"/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FCEC6"/>
                </a:solidFill>
              </a:defRPr>
            </a:lvl1pPr>
          </a:lstStyle>
          <a:p>
            <a:fld id="{788C11BF-2132-0E4F-8D21-D398A9EEC077}" type="datetime4">
              <a:rPr lang="en-US"/>
              <a:pPr/>
              <a:t>May 15, 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FCEC6"/>
                </a:solidFill>
              </a:defRPr>
            </a:lvl1pPr>
          </a:lstStyle>
          <a:p>
            <a:r>
              <a:rPr lang="en-US"/>
              <a:t>© Unizo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FCEC6"/>
                </a:solidFill>
              </a:defRPr>
            </a:lvl1pPr>
          </a:lstStyle>
          <a:p>
            <a:fld id="{4ED59B89-E48D-CC4E-B4DA-B081B8B91C57}" type="slidenum">
              <a:rPr lang="nl-NL"/>
              <a:pPr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 userDrawn="1"/>
        </p:nvCxnSpPr>
        <p:spPr>
          <a:xfrm rot="10800000">
            <a:off x="444500" y="2751533"/>
            <a:ext cx="8255000" cy="1191"/>
          </a:xfrm>
          <a:prstGeom prst="line">
            <a:avLst/>
          </a:prstGeom>
          <a:ln w="19050" cap="flat" cmpd="sng" algn="ctr">
            <a:solidFill>
              <a:schemeClr val="bg1"/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gradFill flip="none" rotWithShape="1">
          <a:gsLst>
            <a:gs pos="0">
              <a:schemeClr val="tx2"/>
            </a:gs>
            <a:gs pos="100000">
              <a:schemeClr val="bg2"/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4650"/>
            <a:ext cx="8229600" cy="1162050"/>
          </a:xfrm>
        </p:spPr>
        <p:txBody>
          <a:bodyPr anchor="t"/>
          <a:lstStyle>
            <a:lvl1pPr algn="l">
              <a:lnSpc>
                <a:spcPct val="70000"/>
              </a:lnSpc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71677"/>
            <a:ext cx="8229600" cy="600075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FCEC6"/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FCEC6"/>
                </a:solidFill>
              </a:defRPr>
            </a:lvl1pPr>
          </a:lstStyle>
          <a:p>
            <a:fld id="{D4E5CE86-330C-2046-ABC9-E1A708576FE7}" type="datetime4">
              <a:rPr lang="en-US"/>
              <a:pPr/>
              <a:t>May 15, 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FCEC6"/>
                </a:solidFill>
              </a:defRPr>
            </a:lvl1pPr>
          </a:lstStyle>
          <a:p>
            <a:r>
              <a:rPr lang="en-US"/>
              <a:t>© Unizo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FCEC6"/>
                </a:solidFill>
              </a:defRPr>
            </a:lvl1pPr>
          </a:lstStyle>
          <a:p>
            <a:fld id="{4ED59B89-E48D-CC4E-B4DA-B081B8B91C57}" type="slidenum">
              <a:rPr lang="nl-NL"/>
              <a:pPr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 userDrawn="1"/>
        </p:nvCxnSpPr>
        <p:spPr>
          <a:xfrm rot="10800000">
            <a:off x="444500" y="2751533"/>
            <a:ext cx="8255000" cy="1191"/>
          </a:xfrm>
          <a:prstGeom prst="line">
            <a:avLst/>
          </a:prstGeom>
          <a:ln w="19050" cap="flat" cmpd="sng" algn="ctr">
            <a:solidFill>
              <a:schemeClr val="bg1"/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bg>
      <p:bgPr>
        <a:gradFill flip="none" rotWithShape="1">
          <a:gsLst>
            <a:gs pos="0">
              <a:schemeClr val="accent2"/>
            </a:gs>
            <a:gs pos="100000">
              <a:schemeClr val="accent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4650"/>
            <a:ext cx="8229600" cy="1162050"/>
          </a:xfrm>
        </p:spPr>
        <p:txBody>
          <a:bodyPr anchor="t"/>
          <a:lstStyle>
            <a:lvl1pPr algn="l">
              <a:lnSpc>
                <a:spcPct val="70000"/>
              </a:lnSpc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71677"/>
            <a:ext cx="8229600" cy="600075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FCEC6"/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FCEC6"/>
                </a:solidFill>
              </a:defRPr>
            </a:lvl1pPr>
          </a:lstStyle>
          <a:p>
            <a:fld id="{01C342E9-ECA4-3A46-8896-C6A199B340E0}" type="datetime4">
              <a:rPr lang="en-US"/>
              <a:pPr/>
              <a:t>May 15, 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FCEC6"/>
                </a:solidFill>
              </a:defRPr>
            </a:lvl1pPr>
          </a:lstStyle>
          <a:p>
            <a:r>
              <a:rPr lang="en-US"/>
              <a:t>© Unizo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FCEC6"/>
                </a:solidFill>
              </a:defRPr>
            </a:lvl1pPr>
          </a:lstStyle>
          <a:p>
            <a:fld id="{4ED59B89-E48D-CC4E-B4DA-B081B8B91C57}" type="slidenum">
              <a:rPr lang="nl-NL"/>
              <a:pPr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 userDrawn="1"/>
        </p:nvCxnSpPr>
        <p:spPr>
          <a:xfrm rot="10800000">
            <a:off x="444500" y="2751533"/>
            <a:ext cx="8255000" cy="1191"/>
          </a:xfrm>
          <a:prstGeom prst="line">
            <a:avLst/>
          </a:prstGeom>
          <a:ln w="19050" cap="flat" cmpd="sng" algn="ctr">
            <a:solidFill>
              <a:schemeClr val="bg1"/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Section Header">
    <p:bg>
      <p:bgPr>
        <a:gradFill flip="none" rotWithShape="1">
          <a:gsLst>
            <a:gs pos="0">
              <a:schemeClr val="accent2"/>
            </a:gs>
            <a:gs pos="100000">
              <a:schemeClr val="accent1"/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4650"/>
            <a:ext cx="8229600" cy="1162050"/>
          </a:xfrm>
        </p:spPr>
        <p:txBody>
          <a:bodyPr anchor="t"/>
          <a:lstStyle>
            <a:lvl1pPr algn="l">
              <a:lnSpc>
                <a:spcPct val="70000"/>
              </a:lnSpc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71677"/>
            <a:ext cx="8229600" cy="600075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FCEC6"/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FCEC6"/>
                </a:solidFill>
              </a:defRPr>
            </a:lvl1pPr>
          </a:lstStyle>
          <a:p>
            <a:fld id="{DC56719A-E771-0044-BEE4-05802A8EF50A}" type="datetime4">
              <a:rPr lang="en-US"/>
              <a:pPr/>
              <a:t>May 15, 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FCEC6"/>
                </a:solidFill>
              </a:defRPr>
            </a:lvl1pPr>
          </a:lstStyle>
          <a:p>
            <a:r>
              <a:rPr lang="en-US"/>
              <a:t>© Unizo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FCEC6"/>
                </a:solidFill>
              </a:defRPr>
            </a:lvl1pPr>
          </a:lstStyle>
          <a:p>
            <a:fld id="{4ED59B89-E48D-CC4E-B4DA-B081B8B91C57}" type="slidenum">
              <a:rPr lang="nl-NL"/>
              <a:pPr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 userDrawn="1"/>
        </p:nvCxnSpPr>
        <p:spPr>
          <a:xfrm rot="10800000">
            <a:off x="444500" y="2751533"/>
            <a:ext cx="8255000" cy="1191"/>
          </a:xfrm>
          <a:prstGeom prst="line">
            <a:avLst/>
          </a:prstGeom>
          <a:ln w="19050" cap="flat" cmpd="sng" algn="ctr">
            <a:solidFill>
              <a:schemeClr val="bg1"/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43500"/>
          </a:xfrm>
        </p:spPr>
        <p:txBody>
          <a:bodyPr anchor="t">
            <a:normAutofit/>
          </a:bodyPr>
          <a:lstStyle>
            <a:lvl1pPr algn="ctr"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nl-NL" dirty="0"/>
              <a:t>Klik op het pictogram als u een afbeelding wilt toevoegen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2571750"/>
            <a:ext cx="8229600" cy="1162050"/>
          </a:xfrm>
        </p:spPr>
        <p:txBody>
          <a:bodyPr anchor="t"/>
          <a:lstStyle>
            <a:lvl1pPr algn="l">
              <a:lnSpc>
                <a:spcPct val="70000"/>
              </a:lnSpc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FCEC6"/>
                </a:solidFill>
              </a:defRPr>
            </a:lvl1pPr>
          </a:lstStyle>
          <a:p>
            <a:fld id="{DC56719A-E771-0044-BEE4-05802A8EF50A}" type="datetime4">
              <a:rPr lang="en-US"/>
              <a:pPr/>
              <a:t>May 15, 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FCEC6"/>
                </a:solidFill>
              </a:defRPr>
            </a:lvl1pPr>
          </a:lstStyle>
          <a:p>
            <a:r>
              <a:rPr lang="en-US"/>
              <a:t>© Unizo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FCEC6"/>
                </a:solidFill>
              </a:defRPr>
            </a:lvl1pPr>
          </a:lstStyle>
          <a:p>
            <a:fld id="{4ED59B89-E48D-CC4E-B4DA-B081B8B91C5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3230"/>
            <a:ext cx="4038600" cy="33881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063230"/>
            <a:ext cx="4038600" cy="33881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667D-F27F-024B-8D1E-6650E731D418}" type="datetime4">
              <a:rPr lang="en-US"/>
              <a:pPr/>
              <a:t>May 15, 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Unizo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9B89-E48D-CC4E-B4DA-B081B8B91C57}" type="slidenum">
              <a:rPr lang="en-US"/>
              <a:pPr/>
              <a:t>‹nr.›</a:t>
            </a:fld>
            <a:endParaRPr lang="en-US"/>
          </a:p>
        </p:txBody>
      </p:sp>
      <p:cxnSp>
        <p:nvCxnSpPr>
          <p:cNvPr id="8" name="Straight Connector 7"/>
          <p:cNvCxnSpPr>
            <a:endCxn id="2" idx="2"/>
          </p:cNvCxnSpPr>
          <p:nvPr userDrawn="1"/>
        </p:nvCxnSpPr>
        <p:spPr>
          <a:xfrm rot="5400000" flipH="1" flipV="1">
            <a:off x="2880419" y="2754017"/>
            <a:ext cx="3388718" cy="7143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54151"/>
            <a:ext cx="4040188" cy="30035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454151"/>
            <a:ext cx="4041775" cy="30035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3230"/>
            <a:ext cx="4040188" cy="39092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063230"/>
            <a:ext cx="4041775" cy="39092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A27D-D451-5643-8612-995D829C99C2}" type="datetime4">
              <a:rPr lang="en-US"/>
              <a:pPr/>
              <a:t>May 15, 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Unizo</a:t>
            </a: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9B89-E48D-CC4E-B4DA-B081B8B91C57}" type="slidenum">
              <a:rPr lang="en-US"/>
              <a:pPr/>
              <a:t>‹nr.›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rot="5400000" flipH="1" flipV="1">
            <a:off x="2880419" y="2754017"/>
            <a:ext cx="3388718" cy="7143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480B-5E28-2741-B3B3-C905AE79D4F5}" type="datetime4">
              <a:rPr lang="en-US"/>
              <a:pPr/>
              <a:t>May 15, 2017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Unizo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9B89-E48D-CC4E-B4DA-B081B8B91C5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603E-FFE1-394F-A6BF-3392CD202D4D}" type="datetime4">
              <a:rPr lang="en-US"/>
              <a:pPr/>
              <a:t>May 15, 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Unizo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9B89-E48D-CC4E-B4DA-B081B8B91C5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 flip="none" rotWithShape="1">
          <a:gsLst>
            <a:gs pos="0">
              <a:srgbClr val="800000"/>
            </a:gs>
            <a:gs pos="100000">
              <a:schemeClr val="bg2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nl-NL"/>
          </a:p>
        </p:txBody>
      </p:sp>
      <p:pic>
        <p:nvPicPr>
          <p:cNvPr id="10" name="Picture 9" descr="unizo_ppt_title_mask.png"/>
          <p:cNvPicPr>
            <a:picLocks noChangeAspect="1"/>
          </p:cNvPicPr>
          <p:nvPr userDrawn="1"/>
        </p:nvPicPr>
        <p:blipFill rotWithShape="1">
          <a:blip r:embed="rId2"/>
          <a:srcRect l="-30000" t="71358" r="-3333"/>
          <a:stretch/>
        </p:blipFill>
        <p:spPr>
          <a:xfrm>
            <a:off x="0" y="3670069"/>
            <a:ext cx="9144000" cy="1473431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rot="10800000">
            <a:off x="444500" y="3123010"/>
            <a:ext cx="7785100" cy="1191"/>
          </a:xfrm>
          <a:prstGeom prst="line">
            <a:avLst/>
          </a:prstGeom>
          <a:ln w="19050" cap="flat" cmpd="sng" algn="ctr">
            <a:solidFill>
              <a:schemeClr val="bg1"/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4500" y="1988345"/>
            <a:ext cx="7785100" cy="973931"/>
          </a:xfrm>
        </p:spPr>
        <p:txBody>
          <a:bodyPr lIns="0" tIns="0" rIns="0" bIns="0" anchor="b" anchorCtr="0">
            <a:noAutofit/>
          </a:bodyPr>
          <a:lstStyle>
            <a:lvl1pPr algn="r">
              <a:lnSpc>
                <a:spcPct val="70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500" y="3124200"/>
            <a:ext cx="7785100" cy="457200"/>
          </a:xfrm>
        </p:spPr>
        <p:txBody>
          <a:bodyPr lIns="0" tIns="0" rIns="0" bIns="0" anchor="b" anchorCtr="0">
            <a:normAutofit/>
          </a:bodyPr>
          <a:lstStyle>
            <a:lvl1pPr marL="0" indent="0" algn="r">
              <a:lnSpc>
                <a:spcPct val="70000"/>
              </a:lnSpc>
              <a:spcBef>
                <a:spcPts val="0"/>
              </a:spcBef>
              <a:buNone/>
              <a:defRPr sz="2600">
                <a:solidFill>
                  <a:srgbClr val="CFCEC6"/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457201" y="4333849"/>
            <a:ext cx="1909523" cy="165110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7587287E-ABAE-0246-B3E0-FA510D8B6580}" type="datetime4">
              <a:rPr lang="en-US" smtClean="0"/>
              <a:pPr/>
              <a:t>May 15, 2017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>
          <a:xfrm>
            <a:off x="457200" y="4505307"/>
            <a:ext cx="4114800" cy="165110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r>
              <a:rPr lang="en-US"/>
              <a:t>© Unizo</a:t>
            </a:r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>
            <a:lvl1pPr algn="ctr">
              <a:defRPr sz="1400">
                <a:solidFill>
                  <a:srgbClr val="A6A6A6"/>
                </a:solidFill>
              </a:defRPr>
            </a:lvl1pPr>
          </a:lstStyle>
          <a:p>
            <a:r>
              <a:rPr lang="nl-NL" dirty="0"/>
              <a:t>Klik op het pictogram als u een afbeelding wilt toevoegen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FCEC6"/>
                </a:solidFill>
              </a:defRPr>
            </a:lvl1pPr>
          </a:lstStyle>
          <a:p>
            <a:fld id="{DC56719A-E771-0044-BEE4-05802A8EF50A}" type="datetime4">
              <a:rPr lang="en-US"/>
              <a:pPr/>
              <a:t>May 15, 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FCEC6"/>
                </a:solidFill>
              </a:defRPr>
            </a:lvl1pPr>
          </a:lstStyle>
          <a:p>
            <a:r>
              <a:rPr lang="en-US"/>
              <a:t>© Unizo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FCEC6"/>
                </a:solidFill>
              </a:defRPr>
            </a:lvl1pPr>
          </a:lstStyle>
          <a:p>
            <a:fld id="{4ED59B89-E48D-CC4E-B4DA-B081B8B91C5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15" y="0"/>
            <a:ext cx="91440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nl-NL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</a:p>
        </p:txBody>
      </p:sp>
      <p:pic>
        <p:nvPicPr>
          <p:cNvPr id="11" name="Picture 10" descr="unizo_ppt_title_mask.png"/>
          <p:cNvPicPr>
            <a:picLocks noChangeAspect="1"/>
          </p:cNvPicPr>
          <p:nvPr userDrawn="1"/>
        </p:nvPicPr>
        <p:blipFill rotWithShape="1">
          <a:blip r:embed="rId2"/>
          <a:srcRect l="-30000" t="71358" r="-3333"/>
          <a:stretch/>
        </p:blipFill>
        <p:spPr>
          <a:xfrm>
            <a:off x="0" y="3670069"/>
            <a:ext cx="9144000" cy="14734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041650"/>
            <a:ext cx="7772400" cy="504032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70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73502"/>
            <a:ext cx="5638800" cy="330199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70000"/>
              </a:lnSpc>
              <a:spcBef>
                <a:spcPts val="0"/>
              </a:spcBef>
              <a:buNone/>
              <a:defRPr sz="2000">
                <a:solidFill>
                  <a:srgbClr val="CFCEC6"/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457201" y="4333849"/>
            <a:ext cx="1909523" cy="165110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7587287E-ABAE-0246-B3E0-FA510D8B6580}" type="datetime4">
              <a:rPr lang="en-US" smtClean="0"/>
              <a:pPr/>
              <a:t>May 15, 2017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>
          <a:xfrm>
            <a:off x="457200" y="4505307"/>
            <a:ext cx="4114800" cy="165110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r>
              <a:rPr lang="en-US"/>
              <a:t>© Unizo</a:t>
            </a:r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F1E1E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250"/>
            <a:ext cx="8242300" cy="3654426"/>
          </a:xfrm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0A96-8C7A-CD4D-A14F-4541B34D7AF1}" type="datetime4">
              <a:rPr lang="en-US"/>
              <a:pPr/>
              <a:t>May 15, 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Unizo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9B89-E48D-CC4E-B4DA-B081B8B91C5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gradFill flip="none" rotWithShape="1">
          <a:gsLst>
            <a:gs pos="0">
              <a:srgbClr val="CFCEC6"/>
            </a:gs>
            <a:gs pos="100000">
              <a:schemeClr val="bg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F1E1E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8949B-5832-FF4F-A068-0C219C6A0066}" type="datetime4">
              <a:rPr lang="en-US"/>
              <a:pPr/>
              <a:t>May 15, 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Unizo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9B89-E48D-CC4E-B4DA-B081B8B91C5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gradFill flip="none" rotWithShape="1">
          <a:gsLst>
            <a:gs pos="0">
              <a:schemeClr val="tx2"/>
            </a:gs>
            <a:gs pos="100000">
              <a:schemeClr val="bg2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FCEC6"/>
              </a:buClr>
              <a:buFont typeface="Arial"/>
              <a:buNone/>
              <a:defRPr>
                <a:solidFill>
                  <a:srgbClr val="FFFFFF"/>
                </a:solidFill>
              </a:defRPr>
            </a:lvl1pPr>
            <a:lvl2pPr>
              <a:buClr>
                <a:srgbClr val="CFCEC6"/>
              </a:buClr>
              <a:defRPr>
                <a:solidFill>
                  <a:srgbClr val="FFFFFF"/>
                </a:solidFill>
              </a:defRPr>
            </a:lvl2pPr>
            <a:lvl3pPr>
              <a:buClr>
                <a:srgbClr val="CFCEC6"/>
              </a:buClr>
              <a:defRPr>
                <a:solidFill>
                  <a:srgbClr val="FFFFFF"/>
                </a:solidFill>
              </a:defRPr>
            </a:lvl3pPr>
            <a:lvl4pPr>
              <a:buClr>
                <a:srgbClr val="CFCEC6"/>
              </a:buClr>
              <a:defRPr>
                <a:solidFill>
                  <a:srgbClr val="FFFFFF"/>
                </a:solidFill>
              </a:defRPr>
            </a:lvl4pPr>
            <a:lvl5pPr>
              <a:buClr>
                <a:srgbClr val="CFCEC6"/>
              </a:buCl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FCEC6"/>
                </a:solidFill>
              </a:defRPr>
            </a:lvl1pPr>
          </a:lstStyle>
          <a:p>
            <a:fld id="{7C98DB83-AFF8-7541-B19A-DD3514A468C7}" type="datetime4">
              <a:rPr lang="en-US"/>
              <a:pPr/>
              <a:t>May 15, 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FCEC6"/>
                </a:solidFill>
              </a:defRPr>
            </a:lvl1pPr>
          </a:lstStyle>
          <a:p>
            <a:r>
              <a:rPr lang="en-US"/>
              <a:t>© Unizo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FCEC6"/>
                </a:solidFill>
              </a:defRPr>
            </a:lvl1pPr>
          </a:lstStyle>
          <a:p>
            <a:fld id="{4ED59B89-E48D-CC4E-B4DA-B081B8B91C5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gradFill flip="none" rotWithShape="1">
          <a:gsLst>
            <a:gs pos="0">
              <a:schemeClr val="tx2"/>
            </a:gs>
            <a:gs pos="100000">
              <a:schemeClr val="bg2"/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FCEC6"/>
              </a:buClr>
              <a:buFont typeface="Arial"/>
              <a:buNone/>
              <a:defRPr>
                <a:solidFill>
                  <a:srgbClr val="FFFFFF"/>
                </a:solidFill>
              </a:defRPr>
            </a:lvl1pPr>
            <a:lvl2pPr>
              <a:buClr>
                <a:srgbClr val="CFCEC6"/>
              </a:buClr>
              <a:defRPr>
                <a:solidFill>
                  <a:srgbClr val="FFFFFF"/>
                </a:solidFill>
              </a:defRPr>
            </a:lvl2pPr>
            <a:lvl3pPr>
              <a:buClr>
                <a:srgbClr val="CFCEC6"/>
              </a:buClr>
              <a:defRPr>
                <a:solidFill>
                  <a:srgbClr val="FFFFFF"/>
                </a:solidFill>
              </a:defRPr>
            </a:lvl3pPr>
            <a:lvl4pPr>
              <a:buClr>
                <a:srgbClr val="CFCEC6"/>
              </a:buClr>
              <a:defRPr>
                <a:solidFill>
                  <a:srgbClr val="FFFFFF"/>
                </a:solidFill>
              </a:defRPr>
            </a:lvl4pPr>
            <a:lvl5pPr>
              <a:buClr>
                <a:srgbClr val="CFCEC6"/>
              </a:buCl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FCEC6"/>
                </a:solidFill>
              </a:defRPr>
            </a:lvl1pPr>
          </a:lstStyle>
          <a:p>
            <a:fld id="{E39F4974-EF69-7347-AFD1-B0E8CE65C10B}" type="datetime4">
              <a:rPr lang="en-US"/>
              <a:pPr/>
              <a:t>May 15, 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FCEC6"/>
                </a:solidFill>
              </a:defRPr>
            </a:lvl1pPr>
          </a:lstStyle>
          <a:p>
            <a:r>
              <a:rPr lang="en-US"/>
              <a:t>© Unizo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FCEC6"/>
                </a:solidFill>
              </a:defRPr>
            </a:lvl1pPr>
          </a:lstStyle>
          <a:p>
            <a:fld id="{4ED59B89-E48D-CC4E-B4DA-B081B8B91C5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bg>
      <p:bgPr>
        <a:gradFill flip="none" rotWithShape="1">
          <a:gsLst>
            <a:gs pos="0">
              <a:schemeClr val="accent2"/>
            </a:gs>
            <a:gs pos="100000">
              <a:schemeClr val="accent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FCEC6"/>
              </a:buClr>
              <a:buFont typeface="Arial"/>
              <a:buNone/>
              <a:defRPr>
                <a:solidFill>
                  <a:srgbClr val="FFFFFF"/>
                </a:solidFill>
              </a:defRPr>
            </a:lvl1pPr>
            <a:lvl2pPr>
              <a:buClr>
                <a:srgbClr val="CFCEC6"/>
              </a:buClr>
              <a:defRPr>
                <a:solidFill>
                  <a:srgbClr val="FFFFFF"/>
                </a:solidFill>
              </a:defRPr>
            </a:lvl2pPr>
            <a:lvl3pPr>
              <a:buClr>
                <a:srgbClr val="CFCEC6"/>
              </a:buClr>
              <a:defRPr>
                <a:solidFill>
                  <a:srgbClr val="FFFFFF"/>
                </a:solidFill>
              </a:defRPr>
            </a:lvl3pPr>
            <a:lvl4pPr>
              <a:buClr>
                <a:srgbClr val="CFCEC6"/>
              </a:buClr>
              <a:defRPr>
                <a:solidFill>
                  <a:srgbClr val="FFFFFF"/>
                </a:solidFill>
              </a:defRPr>
            </a:lvl4pPr>
            <a:lvl5pPr>
              <a:buClr>
                <a:srgbClr val="CFCEC6"/>
              </a:buCl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FCEC6"/>
                </a:solidFill>
              </a:defRPr>
            </a:lvl1pPr>
          </a:lstStyle>
          <a:p>
            <a:fld id="{693FAA77-A6ED-3742-A519-1E42623A86EB}" type="datetime4">
              <a:rPr lang="en-US"/>
              <a:pPr/>
              <a:t>May 15, 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FCEC6"/>
                </a:solidFill>
              </a:defRPr>
            </a:lvl1pPr>
          </a:lstStyle>
          <a:p>
            <a:r>
              <a:rPr lang="en-US"/>
              <a:t>© Unizo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FCEC6"/>
                </a:solidFill>
              </a:defRPr>
            </a:lvl1pPr>
          </a:lstStyle>
          <a:p>
            <a:fld id="{4ED59B89-E48D-CC4E-B4DA-B081B8B91C5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bg>
      <p:bgPr>
        <a:gradFill flip="none" rotWithShape="1">
          <a:gsLst>
            <a:gs pos="0">
              <a:schemeClr val="accent2"/>
            </a:gs>
            <a:gs pos="100000">
              <a:schemeClr val="accent1"/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FCEC6"/>
              </a:buClr>
              <a:buFont typeface="Arial"/>
              <a:buNone/>
              <a:defRPr>
                <a:solidFill>
                  <a:srgbClr val="FFFFFF"/>
                </a:solidFill>
              </a:defRPr>
            </a:lvl1pPr>
            <a:lvl2pPr>
              <a:buClr>
                <a:srgbClr val="CFCEC6"/>
              </a:buClr>
              <a:defRPr>
                <a:solidFill>
                  <a:srgbClr val="FFFFFF"/>
                </a:solidFill>
              </a:defRPr>
            </a:lvl2pPr>
            <a:lvl3pPr>
              <a:buClr>
                <a:srgbClr val="CFCEC6"/>
              </a:buClr>
              <a:defRPr>
                <a:solidFill>
                  <a:srgbClr val="FFFFFF"/>
                </a:solidFill>
              </a:defRPr>
            </a:lvl3pPr>
            <a:lvl4pPr>
              <a:buClr>
                <a:srgbClr val="CFCEC6"/>
              </a:buClr>
              <a:defRPr>
                <a:solidFill>
                  <a:srgbClr val="FFFFFF"/>
                </a:solidFill>
              </a:defRPr>
            </a:lvl4pPr>
            <a:lvl5pPr>
              <a:buClr>
                <a:srgbClr val="CFCEC6"/>
              </a:buCl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FCEC6"/>
                </a:solidFill>
              </a:defRPr>
            </a:lvl1pPr>
          </a:lstStyle>
          <a:p>
            <a:fld id="{A22FCEA4-7D84-D748-9520-CAA4C2438F42}" type="datetime4">
              <a:rPr lang="en-US"/>
              <a:pPr/>
              <a:t>May 15, 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FCEC6"/>
                </a:solidFill>
              </a:defRPr>
            </a:lvl1pPr>
          </a:lstStyle>
          <a:p>
            <a:r>
              <a:rPr lang="en-US"/>
              <a:t>© Unizo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FCEC6"/>
                </a:solidFill>
              </a:defRPr>
            </a:lvl1pPr>
          </a:lstStyle>
          <a:p>
            <a:fld id="{4ED59B89-E48D-CC4E-B4DA-B081B8B91C5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CFCEC6"/>
            </a:gs>
            <a:gs pos="65000">
              <a:prstClr val="white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nizo_ppt_slide_top_mask.png"/>
          <p:cNvPicPr>
            <a:picLocks noChangeAspect="1"/>
          </p:cNvPicPr>
          <p:nvPr userDrawn="1"/>
        </p:nvPicPr>
        <p:blipFill rotWithShape="1">
          <a:blip r:embed="rId22"/>
          <a:srcRect l="-29963" r="-3369" b="79329"/>
          <a:stretch/>
        </p:blipFill>
        <p:spPr>
          <a:xfrm>
            <a:off x="0" y="0"/>
            <a:ext cx="9144000" cy="106339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5822"/>
            <a:ext cx="6197600" cy="548879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4250"/>
            <a:ext cx="8242300" cy="3654426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72017"/>
            <a:ext cx="2133600" cy="6350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E04B8-7B1D-BC41-937D-96839CF0FBDC}" type="datetime4">
              <a:rPr lang="en-US" smtClean="0"/>
              <a:pPr/>
              <a:t>May 15, 2017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73622"/>
            <a:ext cx="5562600" cy="6350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Unizo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8500" y="4873622"/>
            <a:ext cx="381000" cy="6350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59B89-E48D-CC4E-B4DA-B081B8B91C5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27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26" r:id="rId15"/>
    <p:sldLayoutId id="2147483718" r:id="rId16"/>
    <p:sldLayoutId id="2147483719" r:id="rId17"/>
    <p:sldLayoutId id="2147483720" r:id="rId18"/>
    <p:sldLayoutId id="2147483721" r:id="rId19"/>
    <p:sldLayoutId id="2147483728" r:id="rId20"/>
  </p:sldLayoutIdLst>
  <p:transition>
    <p:fade/>
  </p:transition>
  <p:hf hdr="0"/>
  <p:txStyles>
    <p:titleStyle>
      <a:lvl1pPr algn="l" defTabSz="457181" rtl="0" eaLnBrk="1" latinLnBrk="0" hangingPunct="1">
        <a:lnSpc>
          <a:spcPct val="80000"/>
        </a:lnSpc>
        <a:spcBef>
          <a:spcPct val="0"/>
        </a:spcBef>
        <a:buNone/>
        <a:defRPr sz="3200" b="1" kern="1200">
          <a:solidFill>
            <a:srgbClr val="8F1E1E"/>
          </a:solidFill>
          <a:latin typeface="+mj-lt"/>
          <a:ea typeface="+mj-ea"/>
          <a:cs typeface="+mj-cs"/>
        </a:defRPr>
      </a:lvl1pPr>
    </p:titleStyle>
    <p:bodyStyle>
      <a:lvl1pPr marL="342886" indent="-342886" algn="l" defTabSz="457181" rtl="0" eaLnBrk="1" latinLnBrk="0" hangingPunct="1">
        <a:spcBef>
          <a:spcPts val="0"/>
        </a:spcBef>
        <a:spcAft>
          <a:spcPts val="600"/>
        </a:spcAft>
        <a:buClr>
          <a:srgbClr val="800000"/>
        </a:buClr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9" indent="-285738" algn="l" defTabSz="457181" rtl="0" eaLnBrk="1" latinLnBrk="0" hangingPunct="1">
        <a:spcBef>
          <a:spcPts val="0"/>
        </a:spcBef>
        <a:spcAft>
          <a:spcPts val="600"/>
        </a:spcAft>
        <a:buClr>
          <a:srgbClr val="8F1E1E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457181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4" indent="-228591" algn="l" defTabSz="457181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457181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6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8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6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zo.b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Belangenbehartiging: de USP van UNIZO</a:t>
            </a:r>
            <a:endParaRPr lang="nl-NL" dirty="0">
              <a:solidFill>
                <a:srgbClr val="8F1E1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Waarom? Hoe? Waar? Wanneer?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C1A8-CA93-3441-A2F3-8C201FE11BD4}" type="datetime4">
              <a:rPr lang="en-US"/>
              <a:pPr/>
              <a:t>May 15, 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Unizo</a:t>
            </a:r>
            <a:endParaRPr lang="nl-NL"/>
          </a:p>
        </p:txBody>
      </p:sp>
      <p:pic>
        <p:nvPicPr>
          <p:cNvPr id="9" name="Afbeelding 8" descr="cid:image002.png@01D218D0.A54E9320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580" y="4098909"/>
            <a:ext cx="1684020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Zelfstandige ondernemers versterken (4)</a:t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nl-BE" dirty="0"/>
              <a:t>Het weer:</a:t>
            </a:r>
          </a:p>
          <a:p>
            <a:pPr marL="457200" indent="-457200">
              <a:buFontTx/>
              <a:buChar char="-"/>
            </a:pPr>
            <a:r>
              <a:rPr lang="nl-BE" dirty="0"/>
              <a:t>Hinder (chaos) bij openbare werken</a:t>
            </a:r>
          </a:p>
          <a:p>
            <a:pPr marL="457200" indent="-457200">
              <a:buFontTx/>
              <a:buChar char="-"/>
            </a:pPr>
            <a:r>
              <a:rPr lang="nl-BE" dirty="0"/>
              <a:t>Parkeerbeleid</a:t>
            </a:r>
          </a:p>
          <a:p>
            <a:pPr marL="457200" indent="-457200">
              <a:buFontTx/>
              <a:buChar char="-"/>
            </a:pPr>
            <a:r>
              <a:rPr lang="nl-BE" dirty="0"/>
              <a:t>Mobiliteit</a:t>
            </a:r>
          </a:p>
          <a:p>
            <a:pPr marL="457200" indent="-457200">
              <a:buFontTx/>
              <a:buChar char="-"/>
            </a:pPr>
            <a:r>
              <a:rPr lang="nl-BE" dirty="0"/>
              <a:t>….</a:t>
            </a:r>
          </a:p>
          <a:p>
            <a:pPr marL="457200" indent="-457200">
              <a:buFontTx/>
              <a:buChar char="-"/>
            </a:pPr>
            <a:endParaRPr lang="nl-BE" dirty="0"/>
          </a:p>
          <a:p>
            <a:pPr marL="0" indent="0"/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0A96-8C7A-CD4D-A14F-4541B34D7AF1}" type="datetime4">
              <a:rPr lang="en-US" smtClean="0"/>
              <a:pPr/>
              <a:t>May 15, 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Unizo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9B89-E48D-CC4E-B4DA-B081B8B91C5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05127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473200" y="2266218"/>
            <a:ext cx="6197600" cy="548879"/>
          </a:xfrm>
        </p:spPr>
        <p:txBody>
          <a:bodyPr>
            <a:normAutofit/>
          </a:bodyPr>
          <a:lstStyle/>
          <a:p>
            <a:pPr algn="ctr"/>
            <a:r>
              <a:rPr lang="nl-BE" dirty="0"/>
              <a:t>Waar belangen behartigen?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287E-ABAE-0246-B3E0-FA510D8B6580}" type="datetime4">
              <a:rPr lang="en-US" smtClean="0"/>
              <a:pPr/>
              <a:t>May 15, 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Unizo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220500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Van de gemeente tot de wereld</a:t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Tx/>
              <a:buChar char="-"/>
            </a:pPr>
            <a:r>
              <a:rPr lang="nl-BE" dirty="0"/>
              <a:t>De gemeente (voor en met de LOV)</a:t>
            </a:r>
          </a:p>
          <a:p>
            <a:pPr marL="857233" lvl="1" indent="-457200">
              <a:buFontTx/>
              <a:buChar char="-"/>
            </a:pPr>
            <a:r>
              <a:rPr lang="nl-BE" dirty="0"/>
              <a:t>Heist-Op-Den-Berg (PROCORO)</a:t>
            </a:r>
          </a:p>
          <a:p>
            <a:pPr marL="457200" indent="-457200">
              <a:buFontTx/>
              <a:buChar char="-"/>
            </a:pPr>
            <a:r>
              <a:rPr lang="nl-BE" dirty="0"/>
              <a:t>De streek (Antwerpen, Kempen en Mechelen)</a:t>
            </a:r>
          </a:p>
          <a:p>
            <a:pPr marL="857233" lvl="1" indent="-457200">
              <a:buFontTx/>
              <a:buChar char="-"/>
            </a:pPr>
            <a:r>
              <a:rPr lang="nl-BE" dirty="0"/>
              <a:t>Streekoverleg Rivierenland</a:t>
            </a:r>
          </a:p>
          <a:p>
            <a:pPr marL="457200" indent="-457200">
              <a:buFontTx/>
              <a:buChar char="-"/>
            </a:pPr>
            <a:r>
              <a:rPr lang="nl-BE" dirty="0"/>
              <a:t>De provincie (Antwerpen)</a:t>
            </a:r>
          </a:p>
          <a:p>
            <a:pPr marL="457200" indent="-457200">
              <a:buFontTx/>
              <a:buChar char="-"/>
            </a:pPr>
            <a:r>
              <a:rPr lang="nl-BE" dirty="0"/>
              <a:t>Het gewest (Vlaanderen en Brussel)</a:t>
            </a:r>
          </a:p>
          <a:p>
            <a:pPr marL="457200" indent="-457200">
              <a:buFontTx/>
              <a:buChar char="-"/>
            </a:pPr>
            <a:r>
              <a:rPr lang="nl-BE" dirty="0"/>
              <a:t>Het land (België)</a:t>
            </a:r>
          </a:p>
          <a:p>
            <a:pPr marL="457200" indent="-457200">
              <a:buFontTx/>
              <a:buChar char="-"/>
            </a:pPr>
            <a:r>
              <a:rPr lang="nl-BE" dirty="0"/>
              <a:t>Het continent (Europa)</a:t>
            </a:r>
          </a:p>
          <a:p>
            <a:pPr marL="457200" indent="-457200">
              <a:buFontTx/>
              <a:buChar char="-"/>
            </a:pPr>
            <a:r>
              <a:rPr lang="nl-BE" dirty="0"/>
              <a:t>De wereld (Trias)</a:t>
            </a:r>
          </a:p>
          <a:p>
            <a:pPr marL="457200" indent="-457200">
              <a:buFontTx/>
              <a:buChar char="-"/>
            </a:pPr>
            <a:endParaRPr lang="nl-BE" dirty="0"/>
          </a:p>
          <a:p>
            <a:pPr marL="0" indent="0"/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0A96-8C7A-CD4D-A14F-4541B34D7AF1}" type="datetime4">
              <a:rPr lang="en-US" smtClean="0"/>
              <a:pPr/>
              <a:t>May 15, 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Unizo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9B89-E48D-CC4E-B4DA-B081B8B91C5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582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Van de gemeente tot de wereld</a:t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nl-BE" dirty="0"/>
              <a:t>De gemeente en de provincie in eigen regie</a:t>
            </a:r>
          </a:p>
          <a:p>
            <a:pPr marL="457200" indent="-457200">
              <a:buFontTx/>
              <a:buChar char="-"/>
            </a:pPr>
            <a:r>
              <a:rPr lang="nl-BE" dirty="0"/>
              <a:t>Het gewest, het land, het continent en de wereld samen met Unizo Nationaal</a:t>
            </a:r>
          </a:p>
          <a:p>
            <a:pPr marL="457200" indent="-457200">
              <a:buFontTx/>
              <a:buChar char="-"/>
            </a:pPr>
            <a:r>
              <a:rPr lang="nl-BE" dirty="0"/>
              <a:t>Op die manier verbinden we zelfstandige ondernemers met hun wereld, zowel lokaal als mondiaal</a:t>
            </a:r>
          </a:p>
          <a:p>
            <a:pPr marL="0" indent="0"/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0A96-8C7A-CD4D-A14F-4541B34D7AF1}" type="datetime4">
              <a:rPr lang="en-US" smtClean="0"/>
              <a:pPr/>
              <a:t>May 15, 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Unizo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9B89-E48D-CC4E-B4DA-B081B8B91C5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745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473200" y="2266218"/>
            <a:ext cx="6197600" cy="548879"/>
          </a:xfrm>
        </p:spPr>
        <p:txBody>
          <a:bodyPr>
            <a:normAutofit/>
          </a:bodyPr>
          <a:lstStyle/>
          <a:p>
            <a:pPr algn="ctr"/>
            <a:r>
              <a:rPr lang="nl-BE" dirty="0"/>
              <a:t>Wanneer belangen behartigen?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287E-ABAE-0246-B3E0-FA510D8B6580}" type="datetime4">
              <a:rPr lang="en-US" smtClean="0"/>
              <a:pPr/>
              <a:t>May 15, 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Unizo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253790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473200" y="2266218"/>
            <a:ext cx="6197600" cy="548879"/>
          </a:xfrm>
        </p:spPr>
        <p:txBody>
          <a:bodyPr>
            <a:normAutofit/>
          </a:bodyPr>
          <a:lstStyle/>
          <a:p>
            <a:pPr algn="ctr"/>
            <a:r>
              <a:rPr lang="nl-BE" dirty="0">
                <a:solidFill>
                  <a:schemeClr val="tx1"/>
                </a:solidFill>
              </a:rPr>
              <a:t>Als jullie er om vragen!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287E-ABAE-0246-B3E0-FA510D8B6580}" type="datetime4">
              <a:rPr lang="en-US" smtClean="0"/>
              <a:pPr/>
              <a:t>May 15, 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Unizo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58736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480B-5E28-2741-B3B3-C905AE79D4F5}" type="datetime4">
              <a:rPr lang="en-US" smtClean="0"/>
              <a:pPr/>
              <a:t>May 15, 2017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Unizo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9B89-E48D-CC4E-B4DA-B081B8B91C5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0" name="Rechthoek 9"/>
          <p:cNvSpPr/>
          <p:nvPr/>
        </p:nvSpPr>
        <p:spPr>
          <a:xfrm>
            <a:off x="749695" y="2387084"/>
            <a:ext cx="79498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sz="2800" b="1" dirty="0"/>
              <a:t>Magnum opus: de gemeenteraadsverkiezingen 2018</a:t>
            </a:r>
          </a:p>
        </p:txBody>
      </p:sp>
    </p:spTree>
    <p:extLst>
      <p:ext uri="{BB962C8B-B14F-4D97-AF65-F5344CB8AC3E}">
        <p14:creationId xmlns:p14="http://schemas.microsoft.com/office/powerpoint/2010/main" val="288845161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473200" y="2266218"/>
            <a:ext cx="6197600" cy="548879"/>
          </a:xfrm>
        </p:spPr>
        <p:txBody>
          <a:bodyPr>
            <a:normAutofit fontScale="90000"/>
          </a:bodyPr>
          <a:lstStyle/>
          <a:p>
            <a:pPr algn="ctr"/>
            <a:r>
              <a:rPr lang="nl-BE" dirty="0"/>
              <a:t>Waarom belangen behartigen?</a:t>
            </a:r>
            <a:br>
              <a:rPr lang="nl-BE" dirty="0"/>
            </a:br>
            <a:r>
              <a:rPr lang="nl-BE" dirty="0"/>
              <a:t>Omen </a:t>
            </a:r>
            <a:r>
              <a:rPr lang="nl-BE" dirty="0" err="1"/>
              <a:t>est</a:t>
            </a:r>
            <a:r>
              <a:rPr lang="nl-BE" dirty="0"/>
              <a:t> nomen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287E-ABAE-0246-B3E0-FA510D8B6580}" type="datetime4">
              <a:rPr lang="en-US" smtClean="0"/>
              <a:pPr/>
              <a:t>May 15, 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Unizo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478169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Eén woord, twee deelwoorden</a:t>
            </a:r>
          </a:p>
        </p:txBody>
      </p:sp>
      <p:pic>
        <p:nvPicPr>
          <p:cNvPr id="9" name="Tijdelijke aanduiding voor inhoud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78702" y="960508"/>
            <a:ext cx="3890642" cy="3654425"/>
          </a:xfrm>
          <a:prstGeom prst="rect">
            <a:avLst/>
          </a:prstGeo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287E-ABAE-0246-B3E0-FA510D8B6580}" type="datetime4">
              <a:rPr lang="en-US" smtClean="0"/>
              <a:pPr/>
              <a:t>May 15, 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Unizo</a:t>
            </a:r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966779"/>
            <a:ext cx="3525352" cy="235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0019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sz="3100" dirty="0"/>
              <a:t>Zelfstandige ondernemers zijn meer dan belangrijk en nuttig: ze zijn onmisbaar</a:t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39352"/>
            <a:ext cx="8242300" cy="2335121"/>
          </a:xfrm>
        </p:spPr>
        <p:txBody>
          <a:bodyPr>
            <a:normAutofit fontScale="47500" lnSpcReduction="20000"/>
          </a:bodyPr>
          <a:lstStyle/>
          <a:p>
            <a:pPr marL="457200" indent="-457200">
              <a:buFontTx/>
              <a:buChar char="-"/>
            </a:pPr>
            <a:r>
              <a:rPr lang="nl-BE" dirty="0"/>
              <a:t>Werk</a:t>
            </a:r>
          </a:p>
          <a:p>
            <a:pPr marL="457200" indent="-457200">
              <a:buFontTx/>
              <a:buChar char="-"/>
            </a:pPr>
            <a:r>
              <a:rPr lang="nl-BE" dirty="0"/>
              <a:t>Sociaal weefsel</a:t>
            </a:r>
          </a:p>
          <a:p>
            <a:pPr marL="457200" indent="-457200">
              <a:buFontTx/>
              <a:buChar char="-"/>
            </a:pPr>
            <a:r>
              <a:rPr lang="nl-BE" dirty="0"/>
              <a:t>Welvaart en dus sociale bescherming (i.t.t. de illusie van een sociaal paradijs op een economisch kerkhof)</a:t>
            </a:r>
          </a:p>
          <a:p>
            <a:pPr marL="457200" indent="-457200">
              <a:buFontTx/>
              <a:buChar char="-"/>
            </a:pPr>
            <a:r>
              <a:rPr lang="nl-BE" dirty="0"/>
              <a:t>Innovatie, voor een duurzame wereld</a:t>
            </a:r>
          </a:p>
          <a:p>
            <a:pPr marL="457200" indent="-457200">
              <a:buFontTx/>
              <a:buChar char="-"/>
            </a:pPr>
            <a:endParaRPr lang="nl-BE" dirty="0"/>
          </a:p>
          <a:p>
            <a:pPr marL="0" indent="0"/>
            <a:r>
              <a:rPr lang="nl-BE" sz="5900" b="1" dirty="0">
                <a:solidFill>
                  <a:srgbClr val="8F1E1E"/>
                </a:solidFill>
                <a:latin typeface="+mj-lt"/>
              </a:rPr>
              <a:t>Zelfstandige ondernemers zijn het hart van onze samenleving en daarom heeft UNIZO een hart voor zelfstandige ondernemers</a:t>
            </a:r>
          </a:p>
          <a:p>
            <a:pPr marL="0" indent="0"/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0A96-8C7A-CD4D-A14F-4541B34D7AF1}" type="datetime4">
              <a:rPr lang="en-US" smtClean="0"/>
              <a:pPr/>
              <a:t>May 15, 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Unizo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9B89-E48D-CC4E-B4DA-B081B8B91C5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0173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473200" y="2266218"/>
            <a:ext cx="6197600" cy="548879"/>
          </a:xfrm>
        </p:spPr>
        <p:txBody>
          <a:bodyPr>
            <a:normAutofit/>
          </a:bodyPr>
          <a:lstStyle/>
          <a:p>
            <a:pPr algn="ctr"/>
            <a:r>
              <a:rPr lang="nl-BE" dirty="0"/>
              <a:t>Hoe belangen behartigen?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287E-ABAE-0246-B3E0-FA510D8B6580}" type="datetime4">
              <a:rPr lang="en-US" smtClean="0"/>
              <a:pPr/>
              <a:t>May 15, 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Unizo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308372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473200" y="2266218"/>
            <a:ext cx="6197600" cy="548879"/>
          </a:xfrm>
        </p:spPr>
        <p:txBody>
          <a:bodyPr>
            <a:normAutofit fontScale="90000"/>
          </a:bodyPr>
          <a:lstStyle/>
          <a:p>
            <a:pPr algn="ctr"/>
            <a:r>
              <a:rPr lang="nl-BE" dirty="0"/>
              <a:t>Collectieve en individuele belangenbehartiging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287E-ABAE-0246-B3E0-FA510D8B6580}" type="datetime4">
              <a:rPr lang="en-US" smtClean="0"/>
              <a:pPr/>
              <a:t>May 15, 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Unizo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23377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Zelfstandige ondernemers versterken (1)</a:t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nl-BE" dirty="0"/>
              <a:t>Zelfstandige ondernemers zijn als boeren: het weer en het klimaat zijn hun beste vriend/kunnen hun ergste vijand zijn</a:t>
            </a:r>
          </a:p>
          <a:p>
            <a:pPr marL="0" indent="0"/>
            <a:r>
              <a:rPr lang="nl-BE" dirty="0"/>
              <a:t>-&gt; het weer: de boer heeft nu eens zon nodig en dan weer regen</a:t>
            </a:r>
          </a:p>
          <a:p>
            <a:pPr marL="0" indent="0"/>
            <a:r>
              <a:rPr lang="nl-BE" dirty="0"/>
              <a:t>-&gt; het klimaat: een stabiel klimaat laat toe om het weer te voorspellen</a:t>
            </a:r>
          </a:p>
          <a:p>
            <a:pPr marL="457200" indent="-457200">
              <a:buFontTx/>
              <a:buChar char="-"/>
            </a:pPr>
            <a:endParaRPr lang="nl-BE" dirty="0"/>
          </a:p>
          <a:p>
            <a:pPr marL="0" indent="0"/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0A96-8C7A-CD4D-A14F-4541B34D7AF1}" type="datetime4">
              <a:rPr lang="en-US" smtClean="0"/>
              <a:pPr/>
              <a:t>May 15, 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Unizo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9B89-E48D-CC4E-B4DA-B081B8B91C5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0956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Zelfstandige ondernemers versterken (2)</a:t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nl-BE" dirty="0"/>
              <a:t>Daarom werken we dag in dag uit aan een beter ondernemers</a:t>
            </a:r>
            <a:r>
              <a:rPr lang="nl-BE" i="1" dirty="0"/>
              <a:t>klimaat</a:t>
            </a:r>
            <a:r>
              <a:rPr lang="nl-BE" dirty="0"/>
              <a:t> én reiken we de hand bij slecht </a:t>
            </a:r>
            <a:r>
              <a:rPr lang="nl-BE" i="1" dirty="0"/>
              <a:t>weer</a:t>
            </a:r>
          </a:p>
          <a:p>
            <a:pPr marL="457200" indent="-457200">
              <a:buFontTx/>
              <a:buChar char="-"/>
            </a:pPr>
            <a:r>
              <a:rPr lang="nl-BE" dirty="0"/>
              <a:t>Belangenbehartiging op lange termijn (de koers van de tanker bijsturen)</a:t>
            </a:r>
          </a:p>
          <a:p>
            <a:pPr marL="457200" indent="-457200">
              <a:buFontTx/>
              <a:buChar char="-"/>
            </a:pPr>
            <a:r>
              <a:rPr lang="nl-BE" dirty="0"/>
              <a:t>Belangenbehartiging op korte termijn (de speedboot in als de nood hoog is)</a:t>
            </a:r>
          </a:p>
          <a:p>
            <a:pPr marL="457200" indent="-457200">
              <a:buFontTx/>
              <a:buChar char="-"/>
            </a:pPr>
            <a:endParaRPr lang="nl-BE" dirty="0"/>
          </a:p>
          <a:p>
            <a:pPr marL="457200" indent="-457200">
              <a:buFontTx/>
              <a:buChar char="-"/>
            </a:pPr>
            <a:endParaRPr lang="nl-BE" dirty="0"/>
          </a:p>
          <a:p>
            <a:pPr marL="0" indent="0"/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0A96-8C7A-CD4D-A14F-4541B34D7AF1}" type="datetime4">
              <a:rPr lang="en-US" smtClean="0"/>
              <a:pPr/>
              <a:t>May 15, 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Unizo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9B89-E48D-CC4E-B4DA-B081B8B91C5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7559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Zelfstandige ondernemers versterken (3)</a:t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/>
            <a:r>
              <a:rPr lang="nl-BE" dirty="0"/>
              <a:t>Het klimaat:</a:t>
            </a:r>
          </a:p>
          <a:p>
            <a:pPr marL="457200" indent="-457200">
              <a:buFontTx/>
              <a:buChar char="-"/>
            </a:pPr>
            <a:r>
              <a:rPr lang="nl-BE" dirty="0"/>
              <a:t>Fiscaliteit</a:t>
            </a:r>
          </a:p>
          <a:p>
            <a:pPr marL="857233" lvl="1" indent="-457200">
              <a:buFontTx/>
              <a:buChar char="-"/>
            </a:pPr>
            <a:r>
              <a:rPr lang="nl-BE" dirty="0"/>
              <a:t>Fiscaliteit van de eenmanszaak</a:t>
            </a:r>
          </a:p>
          <a:p>
            <a:pPr marL="857233" lvl="1" indent="-457200">
              <a:buFontTx/>
              <a:buChar char="-"/>
            </a:pPr>
            <a:r>
              <a:rPr lang="nl-BE" dirty="0"/>
              <a:t>Vennootschapsbelasting</a:t>
            </a:r>
          </a:p>
          <a:p>
            <a:pPr marL="857233" lvl="1" indent="-457200">
              <a:buFontTx/>
              <a:buChar char="-"/>
            </a:pPr>
            <a:r>
              <a:rPr lang="nl-BE" dirty="0"/>
              <a:t>Loonkosten</a:t>
            </a:r>
          </a:p>
          <a:p>
            <a:pPr marL="457200" indent="-457200">
              <a:buFontTx/>
              <a:buChar char="-"/>
            </a:pPr>
            <a:r>
              <a:rPr lang="nl-BE" dirty="0"/>
              <a:t>Sociale wetgeving</a:t>
            </a:r>
          </a:p>
          <a:p>
            <a:pPr marL="857233" lvl="1" indent="-457200">
              <a:buFontTx/>
              <a:buChar char="-"/>
            </a:pPr>
            <a:r>
              <a:rPr lang="nl-BE" dirty="0"/>
              <a:t>“Werkbaar werk”</a:t>
            </a:r>
          </a:p>
          <a:p>
            <a:pPr marL="857233" lvl="1" indent="-457200">
              <a:buFontTx/>
              <a:buChar char="-"/>
            </a:pPr>
            <a:r>
              <a:rPr lang="nl-BE" dirty="0"/>
              <a:t>Pensioenen zelfstandigen</a:t>
            </a:r>
          </a:p>
          <a:p>
            <a:pPr marL="457200" indent="-457200">
              <a:buFontTx/>
              <a:buChar char="-"/>
            </a:pPr>
            <a:r>
              <a:rPr lang="nl-BE" dirty="0"/>
              <a:t>De bedrijvige kern</a:t>
            </a:r>
          </a:p>
          <a:p>
            <a:pPr marL="857233" lvl="1" indent="-457200">
              <a:buFontTx/>
              <a:buChar char="-"/>
            </a:pPr>
            <a:r>
              <a:rPr lang="nl-BE" dirty="0" err="1"/>
              <a:t>Uplace</a:t>
            </a:r>
            <a:endParaRPr lang="nl-BE" dirty="0"/>
          </a:p>
          <a:p>
            <a:pPr marL="457200" indent="-457200">
              <a:buFontTx/>
              <a:buChar char="-"/>
            </a:pPr>
            <a:r>
              <a:rPr lang="nl-BE" dirty="0"/>
              <a:t>Mobiliteit</a:t>
            </a:r>
          </a:p>
          <a:p>
            <a:pPr marL="857233" lvl="1" indent="-457200">
              <a:buFontTx/>
              <a:buChar char="-"/>
            </a:pPr>
            <a:r>
              <a:rPr lang="nl-BE" dirty="0"/>
              <a:t>Masterplan Antwerpen</a:t>
            </a:r>
          </a:p>
          <a:p>
            <a:pPr marL="457200" indent="-457200">
              <a:buFontTx/>
              <a:buChar char="-"/>
            </a:pPr>
            <a:r>
              <a:rPr lang="nl-BE" dirty="0"/>
              <a:t>…</a:t>
            </a:r>
          </a:p>
          <a:p>
            <a:pPr marL="457200" indent="-457200">
              <a:buFontTx/>
              <a:buChar char="-"/>
            </a:pPr>
            <a:endParaRPr lang="nl-BE" dirty="0"/>
          </a:p>
          <a:p>
            <a:pPr marL="457200" indent="-457200">
              <a:buFontTx/>
              <a:buChar char="-"/>
            </a:pPr>
            <a:endParaRPr lang="nl-BE" dirty="0"/>
          </a:p>
          <a:p>
            <a:pPr marL="0" indent="0"/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0A96-8C7A-CD4D-A14F-4541B34D7AF1}" type="datetime4">
              <a:rPr lang="en-US" smtClean="0"/>
              <a:pPr/>
              <a:t>May 15, 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Unizo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9B89-E48D-CC4E-B4DA-B081B8B91C5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3139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unizo_template_2012_v6">
  <a:themeElements>
    <a:clrScheme name="unizo 4">
      <a:dk1>
        <a:srgbClr val="000000"/>
      </a:dk1>
      <a:lt1>
        <a:srgbClr val="FFFFFF"/>
      </a:lt1>
      <a:dk2>
        <a:srgbClr val="8F1E1E"/>
      </a:dk2>
      <a:lt2>
        <a:srgbClr val="E50007"/>
      </a:lt2>
      <a:accent1>
        <a:srgbClr val="0097E0"/>
      </a:accent1>
      <a:accent2>
        <a:srgbClr val="0077A0"/>
      </a:accent2>
      <a:accent3>
        <a:srgbClr val="8F1E1E"/>
      </a:accent3>
      <a:accent4>
        <a:srgbClr val="AD1221"/>
      </a:accent4>
      <a:accent5>
        <a:srgbClr val="CD0920"/>
      </a:accent5>
      <a:accent6>
        <a:srgbClr val="75B522"/>
      </a:accent6>
      <a:hlink>
        <a:srgbClr val="CD0920"/>
      </a:hlink>
      <a:folHlink>
        <a:srgbClr val="8F1E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jabloon" ma:contentTypeID="0x0101002B7B0E7004D10949A81657D84C5558C30800C4D338E413C98941AEB7D3F246491A67" ma:contentTypeVersion="1" ma:contentTypeDescription="" ma:contentTypeScope="" ma:versionID="e1785f699384d5b786d63d1fb332c1fe">
  <xsd:schema xmlns:xsd="http://www.w3.org/2001/XMLSchema" xmlns:xs="http://www.w3.org/2001/XMLSchema" xmlns:p="http://schemas.microsoft.com/office/2006/metadata/properties" xmlns:ns2="977fb893-077a-4ae9-bce7-cceee5e5edfb" targetNamespace="http://schemas.microsoft.com/office/2006/metadata/properties" ma:root="true" ma:fieldsID="1bf1a1c5909668cc6f4a10756660787f" ns2:_="">
    <xsd:import namespace="977fb893-077a-4ae9-bce7-cceee5e5edfb"/>
    <xsd:element name="properties">
      <xsd:complexType>
        <xsd:sequence>
          <xsd:element name="documentManagement">
            <xsd:complexType>
              <xsd:all>
                <xsd:element ref="ns2:UnizoAuteur" minOccurs="0"/>
                <xsd:element ref="ns2:i6703d297c0845b285a1509ed7ab4a5f" minOccurs="0"/>
                <xsd:element ref="ns2:TaxCatchAll" minOccurs="0"/>
                <xsd:element ref="ns2:TaxCatchAllLabel" minOccurs="0"/>
                <xsd:element ref="ns2:gd7fc3c1862b4f6485f44816b8a57399" minOccurs="0"/>
                <xsd:element ref="ns2:g0ca3a50a38243e9a554ebf7571592b7" minOccurs="0"/>
                <xsd:element ref="ns2:fad23e1c9d9e411d9c6a29b4ccffa05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7fb893-077a-4ae9-bce7-cceee5e5edfb" elementFormDefault="qualified">
    <xsd:import namespace="http://schemas.microsoft.com/office/2006/documentManagement/types"/>
    <xsd:import namespace="http://schemas.microsoft.com/office/infopath/2007/PartnerControls"/>
    <xsd:element name="UnizoAuteur" ma:index="1" nillable="true" ma:displayName="Auteur" ma:list="UserInfo" ma:SharePointGroup="0" ma:internalName="UnizoAuteu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6703d297c0845b285a1509ed7ab4a5f" ma:index="8" nillable="true" ma:taxonomy="true" ma:internalName="i6703d297c0845b285a1509ed7ab4a5f" ma:taxonomyFieldName="Thema" ma:displayName="Thema" ma:default="" ma:fieldId="{26703d29-7c08-45b2-85a1-509ed7ab4a5f}" ma:taxonomyMulti="true" ma:sspId="989fa986-6c12-471f-8066-f08a71c10e81" ma:termSetId="ff7a3335-27a6-4ab0-993a-0e2734296a8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Catch-all-kolom van taxonomie" ma:hidden="true" ma:list="{f7c8c50b-550c-495f-8d9f-85b0b96ab179}" ma:internalName="TaxCatchAll" ma:showField="CatchAllData" ma:web="977fb893-077a-4ae9-bce7-cceee5e5ed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Catch-all-kolom van taxonomie1" ma:hidden="true" ma:list="{f7c8c50b-550c-495f-8d9f-85b0b96ab179}" ma:internalName="TaxCatchAllLabel" ma:readOnly="true" ma:showField="CatchAllDataLabel" ma:web="977fb893-077a-4ae9-bce7-cceee5e5ed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gd7fc3c1862b4f6485f44816b8a57399" ma:index="12" nillable="true" ma:taxonomy="true" ma:internalName="gd7fc3c1862b4f6485f44816b8a57399" ma:taxonomyFieldName="Doelgroep" ma:displayName="Doelgroep" ma:default="" ma:fieldId="{0d7fc3c1-862b-4f64-85f4-4816b8a57399}" ma:taxonomyMulti="true" ma:sspId="989fa986-6c12-471f-8066-f08a71c10e81" ma:termSetId="8297d3df-9d8b-4733-8b16-d1a6c147fb5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0ca3a50a38243e9a554ebf7571592b7" ma:index="14" nillable="true" ma:taxonomy="true" ma:internalName="g0ca3a50a38243e9a554ebf7571592b7" ma:taxonomyFieldName="Dienst" ma:displayName="Dienst" ma:default="" ma:fieldId="{00ca3a50-a382-43e9-a554-ebf7571592b7}" ma:taxonomyMulti="true" ma:sspId="989fa986-6c12-471f-8066-f08a71c10e81" ma:termSetId="68ccd1aa-90d3-4fec-a37a-7408993dbbb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ad23e1c9d9e411d9c6a29b4ccffa050" ma:index="16" nillable="true" ma:taxonomy="true" ma:internalName="fad23e1c9d9e411d9c6a29b4ccffa050" ma:taxonomyFieldName="Segment" ma:displayName="Segment" ma:default="" ma:fieldId="{fad23e1c-9d9e-411d-9c6a-29b4ccffa050}" ma:taxonomyMulti="true" ma:sspId="989fa986-6c12-471f-8066-f08a71c10e81" ma:termSetId="0ae9f1e2-2298-4859-997b-a3a858977c92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Inhoudstype"/>
        <xsd:element ref="dc:title" minOccurs="0" maxOccurs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6703d297c0845b285a1509ed7ab4a5f xmlns="977fb893-077a-4ae9-bce7-cceee5e5edfb">
      <Terms xmlns="http://schemas.microsoft.com/office/infopath/2007/PartnerControls">
        <TermInfo xmlns="http://schemas.microsoft.com/office/infopath/2007/PartnerControls">
          <TermName xmlns="http://schemas.microsoft.com/office/infopath/2007/PartnerControls">Logo's en huisstijl</TermName>
          <TermId xmlns="http://schemas.microsoft.com/office/infopath/2007/PartnerControls">747e09d3-409c-472f-bbb5-b67278dd6094</TermId>
        </TermInfo>
      </Terms>
    </i6703d297c0845b285a1509ed7ab4a5f>
    <fad23e1c9d9e411d9c6a29b4ccffa050 xmlns="977fb893-077a-4ae9-bce7-cceee5e5edfb">
      <Terms xmlns="http://schemas.microsoft.com/office/infopath/2007/PartnerControls"/>
    </fad23e1c9d9e411d9c6a29b4ccffa050>
    <gd7fc3c1862b4f6485f44816b8a57399 xmlns="977fb893-077a-4ae9-bce7-cceee5e5edfb">
      <Terms xmlns="http://schemas.microsoft.com/office/infopath/2007/PartnerControls">
        <TermInfo xmlns="http://schemas.microsoft.com/office/infopath/2007/PartnerControls">
          <TermName xmlns="http://schemas.microsoft.com/office/infopath/2007/PartnerControls">UNIZO medewerkers</TermName>
          <TermId xmlns="http://schemas.microsoft.com/office/infopath/2007/PartnerControls">ab649074-da09-4b37-a93e-7dce3a96a5b8</TermId>
        </TermInfo>
      </Terms>
    </gd7fc3c1862b4f6485f44816b8a57399>
    <g0ca3a50a38243e9a554ebf7571592b7 xmlns="977fb893-077a-4ae9-bce7-cceee5e5edfb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Marcom</TermName>
          <TermId xmlns="http://schemas.microsoft.com/office/infopath/2007/PartnerControls">32a24b2c-e5d6-446a-9694-e40e8523e626</TermId>
        </TermInfo>
      </Terms>
    </g0ca3a50a38243e9a554ebf7571592b7>
    <TaxCatchAll xmlns="977fb893-077a-4ae9-bce7-cceee5e5edfb">
      <Value>6</Value>
      <Value>4</Value>
      <Value>10</Value>
    </TaxCatchAll>
    <UnizoAuteur xmlns="977fb893-077a-4ae9-bce7-cceee5e5edfb">
      <UserInfo>
        <DisplayName>Tina Janssens</DisplayName>
        <AccountId>26</AccountId>
        <AccountType/>
      </UserInfo>
    </UnizoAuteur>
  </documentManagement>
</p:properties>
</file>

<file path=customXml/itemProps1.xml><?xml version="1.0" encoding="utf-8"?>
<ds:datastoreItem xmlns:ds="http://schemas.openxmlformats.org/officeDocument/2006/customXml" ds:itemID="{22CB949C-C8F6-43D2-94B8-4A98C326B1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4A29E7-5062-45FC-B562-CB00288B15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7fb893-077a-4ae9-bce7-cceee5e5ed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5CFAEA2-D944-4E89-8DEC-DE34A8D3D3F1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977fb893-077a-4ae9-bce7-cceee5e5edfb"/>
    <ds:schemaRef ds:uri="http://purl.org/dc/elements/1.1/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unizo_template_2012_v6</Template>
  <TotalTime>875</TotalTime>
  <Words>429</Words>
  <Application>Microsoft Office PowerPoint</Application>
  <PresentationFormat>Diavoorstelling (16:9)</PresentationFormat>
  <Paragraphs>103</Paragraphs>
  <Slides>16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9" baseType="lpstr">
      <vt:lpstr>Arial</vt:lpstr>
      <vt:lpstr>Calibri</vt:lpstr>
      <vt:lpstr>unizo_template_2012_v6</vt:lpstr>
      <vt:lpstr>Belangenbehartiging: de USP van UNIZO</vt:lpstr>
      <vt:lpstr>Waarom belangen behartigen? Omen est nomen</vt:lpstr>
      <vt:lpstr>Eén woord, twee deelwoorden</vt:lpstr>
      <vt:lpstr>Zelfstandige ondernemers zijn meer dan belangrijk en nuttig: ze zijn onmisbaar </vt:lpstr>
      <vt:lpstr>Hoe belangen behartigen?</vt:lpstr>
      <vt:lpstr>Collectieve en individuele belangenbehartiging</vt:lpstr>
      <vt:lpstr>Zelfstandige ondernemers versterken (1) </vt:lpstr>
      <vt:lpstr>Zelfstandige ondernemers versterken (2) </vt:lpstr>
      <vt:lpstr>Zelfstandige ondernemers versterken (3) </vt:lpstr>
      <vt:lpstr>Zelfstandige ondernemers versterken (4) </vt:lpstr>
      <vt:lpstr>Waar belangen behartigen?</vt:lpstr>
      <vt:lpstr>Van de gemeente tot de wereld </vt:lpstr>
      <vt:lpstr>Van de gemeente tot de wereld </vt:lpstr>
      <vt:lpstr>Wanneer belangen behartigen?</vt:lpstr>
      <vt:lpstr>Als jullie er om vragen!</vt:lpstr>
      <vt:lpstr>PowerPoint-presentatie</vt:lpstr>
    </vt:vector>
  </TitlesOfParts>
  <Company>CIP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SLIDE VERSIE 1 CALIBRI BOLD 40pt</dc:title>
  <dc:creator>Tina Janssens</dc:creator>
  <cp:lastModifiedBy>Jerry Crombez</cp:lastModifiedBy>
  <cp:revision>113</cp:revision>
  <dcterms:created xsi:type="dcterms:W3CDTF">2012-04-26T06:34:15Z</dcterms:created>
  <dcterms:modified xsi:type="dcterms:W3CDTF">2017-05-15T08:22:42Z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0x0101002B7B0E7004D10949A81657D84C5558C30800C4D338E413C98941AEB7D3F246491A67</vt:lpwstr>
  </property>
  <property fmtid="{D5CDD505-2E9C-101B-9397-08002B2CF9AE}" pid="3" name="Thema">
    <vt:lpwstr>10;#Logo's en huisstijl|747e09d3-409c-472f-bbb5-b67278dd6094</vt:lpwstr>
  </property>
  <property fmtid="{D5CDD505-2E9C-101B-9397-08002B2CF9AE}" pid="4" name="Doelgroep">
    <vt:lpwstr>4;#UNIZO medewerkers|ab649074-da09-4b37-a93e-7dce3a96a5b8</vt:lpwstr>
  </property>
  <property fmtid="{D5CDD505-2E9C-101B-9397-08002B2CF9AE}" pid="5" name="Segment">
    <vt:lpwstr/>
  </property>
  <property fmtid="{D5CDD505-2E9C-101B-9397-08002B2CF9AE}" pid="6" name="Dienst">
    <vt:lpwstr>6;#Marcom|32a24b2c-e5d6-446a-9694-e40e8523e626</vt:lpwstr>
  </property>
</Properties>
</file>